
<file path=[Content_Types].xml><?xml version="1.0" encoding="utf-8"?>
<Types xmlns="http://schemas.openxmlformats.org/package/2006/content-types">
  <Default Extension="xml" ContentType="application/xml"/>
  <Default Extension="mp4" ContentType="video/mp4"/>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notesMasterIdLst>
    <p:notesMasterId r:id="rId22"/>
  </p:notesMasterIdLst>
  <p:sldIdLst>
    <p:sldId id="256" r:id="rId2"/>
    <p:sldId id="276" r:id="rId3"/>
    <p:sldId id="257" r:id="rId4"/>
    <p:sldId id="270" r:id="rId5"/>
    <p:sldId id="274" r:id="rId6"/>
    <p:sldId id="271" r:id="rId7"/>
    <p:sldId id="258" r:id="rId8"/>
    <p:sldId id="272" r:id="rId9"/>
    <p:sldId id="273" r:id="rId10"/>
    <p:sldId id="259" r:id="rId11"/>
    <p:sldId id="260" r:id="rId12"/>
    <p:sldId id="261" r:id="rId13"/>
    <p:sldId id="262" r:id="rId14"/>
    <p:sldId id="275" r:id="rId15"/>
    <p:sldId id="268" r:id="rId16"/>
    <p:sldId id="277" r:id="rId17"/>
    <p:sldId id="263" r:id="rId18"/>
    <p:sldId id="278" r:id="rId19"/>
    <p:sldId id="265" r:id="rId20"/>
    <p:sldId id="279"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nda Sarioglu" initials="F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568"/>
    <p:restoredTop sz="94613"/>
  </p:normalViewPr>
  <p:slideViewPr>
    <p:cSldViewPr snapToGrid="0" snapToObjects="1">
      <p:cViewPr varScale="1">
        <p:scale>
          <a:sx n="98" d="100"/>
          <a:sy n="98" d="100"/>
        </p:scale>
        <p:origin x="200"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commentAuthors" Target="commentAuthors.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9T15:20:52.089"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132597-CA93-8443-8EDB-AD7563286112}" type="datetimeFigureOut">
              <a:rPr lang="nl-NL" smtClean="0"/>
              <a:t>18-02-21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FBEEA-67AF-7943-B547-CC2A54890AB3}" type="slidenum">
              <a:rPr lang="nl-NL" smtClean="0"/>
              <a:t>‹nr.›</a:t>
            </a:fld>
            <a:endParaRPr lang="nl-NL"/>
          </a:p>
        </p:txBody>
      </p:sp>
    </p:spTree>
    <p:extLst>
      <p:ext uri="{BB962C8B-B14F-4D97-AF65-F5344CB8AC3E}">
        <p14:creationId xmlns:p14="http://schemas.microsoft.com/office/powerpoint/2010/main" val="209780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http://</a:t>
            </a:r>
            <a:r>
              <a:rPr lang="nl-NL" dirty="0" err="1" smtClean="0"/>
              <a:t>www.bezwaar</a:t>
            </a:r>
            <a:r>
              <a:rPr lang="nl-NL" dirty="0" smtClean="0"/>
              <a:t>-en-</a:t>
            </a:r>
            <a:r>
              <a:rPr lang="nl-NL" dirty="0" err="1" smtClean="0"/>
              <a:t>beroep.nl</a:t>
            </a:r>
            <a:r>
              <a:rPr lang="nl-NL" dirty="0" smtClean="0"/>
              <a:t>/privaatrecht/wat-is-privaatrecht/ </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DE2FBEEA-67AF-7943-B547-CC2A54890AB3}" type="slidenum">
              <a:rPr lang="nl-NL" smtClean="0"/>
              <a:t>12</a:t>
            </a:fld>
            <a:endParaRPr lang="nl-NL"/>
          </a:p>
        </p:txBody>
      </p:sp>
    </p:spTree>
    <p:extLst>
      <p:ext uri="{BB962C8B-B14F-4D97-AF65-F5344CB8AC3E}">
        <p14:creationId xmlns:p14="http://schemas.microsoft.com/office/powerpoint/2010/main" val="501027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https</a:t>
            </a:r>
            <a:r>
              <a:rPr lang="nl-NL" dirty="0" smtClean="0"/>
              <a:t>://</a:t>
            </a:r>
            <a:r>
              <a:rPr lang="nl-NL" dirty="0" err="1" smtClean="0"/>
              <a:t>nl.wikipedia.org</a:t>
            </a:r>
            <a:r>
              <a:rPr lang="nl-NL" dirty="0" smtClean="0"/>
              <a:t>/wiki/Publiekrecht</a:t>
            </a:r>
          </a:p>
          <a:p>
            <a:endParaRPr lang="nl-NL" dirty="0"/>
          </a:p>
        </p:txBody>
      </p:sp>
      <p:sp>
        <p:nvSpPr>
          <p:cNvPr id="4" name="Tijdelijke aanduiding voor dianummer 3"/>
          <p:cNvSpPr>
            <a:spLocks noGrp="1"/>
          </p:cNvSpPr>
          <p:nvPr>
            <p:ph type="sldNum" sz="quarter" idx="10"/>
          </p:nvPr>
        </p:nvSpPr>
        <p:spPr/>
        <p:txBody>
          <a:bodyPr/>
          <a:lstStyle/>
          <a:p>
            <a:fld id="{DE2FBEEA-67AF-7943-B547-CC2A54890AB3}" type="slidenum">
              <a:rPr lang="nl-NL" smtClean="0"/>
              <a:t>13</a:t>
            </a:fld>
            <a:endParaRPr lang="nl-NL"/>
          </a:p>
        </p:txBody>
      </p:sp>
    </p:spTree>
    <p:extLst>
      <p:ext uri="{BB962C8B-B14F-4D97-AF65-F5344CB8AC3E}">
        <p14:creationId xmlns:p14="http://schemas.microsoft.com/office/powerpoint/2010/main" val="136985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https</a:t>
            </a:r>
            <a:r>
              <a:rPr lang="nl-NL" dirty="0" smtClean="0"/>
              <a:t>://</a:t>
            </a:r>
            <a:r>
              <a:rPr lang="nl-NL" dirty="0" err="1" smtClean="0"/>
              <a:t>nl.wikipedia.org</a:t>
            </a:r>
            <a:r>
              <a:rPr lang="nl-NL" dirty="0" smtClean="0"/>
              <a:t>/wiki/</a:t>
            </a:r>
            <a:r>
              <a:rPr lang="nl-NL" dirty="0" err="1" smtClean="0"/>
              <a:t>Wetgevende_macht</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DE2FBEEA-67AF-7943-B547-CC2A54890AB3}" type="slidenum">
              <a:rPr lang="nl-NL" smtClean="0"/>
              <a:t>17</a:t>
            </a:fld>
            <a:endParaRPr lang="nl-NL"/>
          </a:p>
        </p:txBody>
      </p:sp>
    </p:spTree>
    <p:extLst>
      <p:ext uri="{BB962C8B-B14F-4D97-AF65-F5344CB8AC3E}">
        <p14:creationId xmlns:p14="http://schemas.microsoft.com/office/powerpoint/2010/main" val="296849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smtClean="0"/>
              <a:t>Titelstijl van model bewerken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E40687C-B95B-E040-B86B-5D74442BCF5E}" type="datetimeFigureOut">
              <a:rPr lang="nl-NL" smtClean="0"/>
              <a:t>18-02-21</a:t>
            </a:fld>
            <a:endParaRPr lang="nl-NL"/>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nl-NL"/>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EFDE2231-EE74-4241-B4CE-EBE61892C2E0}" type="slidenum">
              <a:rPr lang="nl-NL" smtClean="0"/>
              <a:t>‹nr.›</a:t>
            </a:fld>
            <a:endParaRPr lang="nl-NL"/>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1660705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FE40687C-B95B-E040-B86B-5D74442BCF5E}" type="datetimeFigureOut">
              <a:rPr lang="nl-NL" smtClean="0"/>
              <a:t>18-02-21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FDE2231-EE74-4241-B4CE-EBE61892C2E0}" type="slidenum">
              <a:rPr lang="nl-NL" smtClean="0"/>
              <a:t>‹nr.›</a:t>
            </a:fld>
            <a:endParaRPr lang="nl-NL"/>
          </a:p>
        </p:txBody>
      </p:sp>
    </p:spTree>
    <p:extLst>
      <p:ext uri="{BB962C8B-B14F-4D97-AF65-F5344CB8AC3E}">
        <p14:creationId xmlns:p14="http://schemas.microsoft.com/office/powerpoint/2010/main" val="838571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smtClean="0"/>
              <a:t>Titelstijl van model bewerken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FE40687C-B95B-E040-B86B-5D74442BCF5E}" type="datetimeFigureOut">
              <a:rPr lang="nl-NL" smtClean="0"/>
              <a:t>18-02-21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FDE2231-EE74-4241-B4CE-EBE61892C2E0}" type="slidenum">
              <a:rPr lang="nl-NL" smtClean="0"/>
              <a:t>‹nr.›</a:t>
            </a:fld>
            <a:endParaRPr lang="nl-NL"/>
          </a:p>
        </p:txBody>
      </p:sp>
    </p:spTree>
    <p:extLst>
      <p:ext uri="{BB962C8B-B14F-4D97-AF65-F5344CB8AC3E}">
        <p14:creationId xmlns:p14="http://schemas.microsoft.com/office/powerpoint/2010/main" val="207996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Content Placeholder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FE40687C-B95B-E040-B86B-5D74442BCF5E}" type="datetimeFigureOut">
              <a:rPr lang="nl-NL" smtClean="0"/>
              <a:t>18-02-21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FDE2231-EE74-4241-B4CE-EBE61892C2E0}" type="slidenum">
              <a:rPr lang="nl-NL" smtClean="0"/>
              <a:t>‹nr.›</a:t>
            </a:fld>
            <a:endParaRPr lang="nl-NL"/>
          </a:p>
        </p:txBody>
      </p:sp>
    </p:spTree>
    <p:extLst>
      <p:ext uri="{BB962C8B-B14F-4D97-AF65-F5344CB8AC3E}">
        <p14:creationId xmlns:p14="http://schemas.microsoft.com/office/powerpoint/2010/main" val="111801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smtClean="0"/>
              <a:t>Titelstijl van model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E40687C-B95B-E040-B86B-5D74442BCF5E}" type="datetimeFigureOut">
              <a:rPr lang="nl-NL" smtClean="0"/>
              <a:t>18-02-21</a:t>
            </a:fld>
            <a:endParaRPr lang="nl-NL"/>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nl-NL"/>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EFDE2231-EE74-4241-B4CE-EBE61892C2E0}" type="slidenum">
              <a:rPr lang="nl-NL" smtClean="0"/>
              <a:t>‹nr.›</a:t>
            </a:fld>
            <a:endParaRPr lang="nl-NL"/>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74890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smtClean="0"/>
              <a:t>Titelstijl van model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FE40687C-B95B-E040-B86B-5D74442BCF5E}" type="datetimeFigureOut">
              <a:rPr lang="nl-NL" smtClean="0"/>
              <a:t>18-02-21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FDE2231-EE74-4241-B4CE-EBE61892C2E0}" type="slidenum">
              <a:rPr lang="nl-NL" smtClean="0"/>
              <a:t>‹nr.›</a:t>
            </a:fld>
            <a:endParaRPr lang="nl-NL"/>
          </a:p>
        </p:txBody>
      </p:sp>
    </p:spTree>
    <p:extLst>
      <p:ext uri="{BB962C8B-B14F-4D97-AF65-F5344CB8AC3E}">
        <p14:creationId xmlns:p14="http://schemas.microsoft.com/office/powerpoint/2010/main" val="2146576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smtClean="0"/>
              <a:t>Titelstijl van model bewerken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FE40687C-B95B-E040-B86B-5D74442BCF5E}" type="datetimeFigureOut">
              <a:rPr lang="nl-NL" smtClean="0"/>
              <a:t>18-02-21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EFDE2231-EE74-4241-B4CE-EBE61892C2E0}" type="slidenum">
              <a:rPr lang="nl-NL" smtClean="0"/>
              <a:t>‹nr.›</a:t>
            </a:fld>
            <a:endParaRPr lang="nl-NL"/>
          </a:p>
        </p:txBody>
      </p:sp>
    </p:spTree>
    <p:extLst>
      <p:ext uri="{BB962C8B-B14F-4D97-AF65-F5344CB8AC3E}">
        <p14:creationId xmlns:p14="http://schemas.microsoft.com/office/powerpoint/2010/main" val="1935718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Date Placeholder 2"/>
          <p:cNvSpPr>
            <a:spLocks noGrp="1"/>
          </p:cNvSpPr>
          <p:nvPr>
            <p:ph type="dt" sz="half" idx="10"/>
          </p:nvPr>
        </p:nvSpPr>
        <p:spPr/>
        <p:txBody>
          <a:bodyPr/>
          <a:lstStyle/>
          <a:p>
            <a:fld id="{FE40687C-B95B-E040-B86B-5D74442BCF5E}" type="datetimeFigureOut">
              <a:rPr lang="nl-NL" smtClean="0"/>
              <a:t>18-02-21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EFDE2231-EE74-4241-B4CE-EBE61892C2E0}" type="slidenum">
              <a:rPr lang="nl-NL" smtClean="0"/>
              <a:t>‹nr.›</a:t>
            </a:fld>
            <a:endParaRPr lang="nl-NL"/>
          </a:p>
        </p:txBody>
      </p:sp>
    </p:spTree>
    <p:extLst>
      <p:ext uri="{BB962C8B-B14F-4D97-AF65-F5344CB8AC3E}">
        <p14:creationId xmlns:p14="http://schemas.microsoft.com/office/powerpoint/2010/main" val="1390926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0687C-B95B-E040-B86B-5D74442BCF5E}" type="datetimeFigureOut">
              <a:rPr lang="nl-NL" smtClean="0"/>
              <a:t>18-02-21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EFDE2231-EE74-4241-B4CE-EBE61892C2E0}" type="slidenum">
              <a:rPr lang="nl-NL" smtClean="0"/>
              <a:t>‹nr.›</a:t>
            </a:fld>
            <a:endParaRPr lang="nl-NL"/>
          </a:p>
        </p:txBody>
      </p:sp>
    </p:spTree>
    <p:extLst>
      <p:ext uri="{BB962C8B-B14F-4D97-AF65-F5344CB8AC3E}">
        <p14:creationId xmlns:p14="http://schemas.microsoft.com/office/powerpoint/2010/main" val="194455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smtClean="0"/>
              <a:t>Titelstijl van model bewerken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40687C-B95B-E040-B86B-5D74442BCF5E}" type="datetimeFigureOut">
              <a:rPr lang="nl-NL" smtClean="0"/>
              <a:t>18-02-21</a:t>
            </a:fld>
            <a:endParaRPr lang="nl-N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l-N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EFDE2231-EE74-4241-B4CE-EBE61892C2E0}" type="slidenum">
              <a:rPr lang="nl-NL" smtClean="0"/>
              <a:t>‹nr.›</a:t>
            </a:fld>
            <a:endParaRPr lang="nl-N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7498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smtClean="0"/>
              <a:t>Titelstijl van model bewerken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40687C-B95B-E040-B86B-5D74442BCF5E}" type="datetimeFigureOut">
              <a:rPr lang="nl-NL" smtClean="0"/>
              <a:t>18-02-21</a:t>
            </a:fld>
            <a:endParaRPr lang="nl-N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l-N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EFDE2231-EE74-4241-B4CE-EBE61892C2E0}" type="slidenum">
              <a:rPr lang="nl-NL" smtClean="0"/>
              <a:t>‹nr.›</a:t>
            </a:fld>
            <a:endParaRPr lang="nl-N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14717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smtClean="0"/>
              <a:t>Titelstijl van model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E40687C-B95B-E040-B86B-5D74442BCF5E}" type="datetimeFigureOut">
              <a:rPr lang="nl-NL" smtClean="0"/>
              <a:t>18-02-21</a:t>
            </a:fld>
            <a:endParaRPr lang="nl-NL"/>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nl-NL"/>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EFDE2231-EE74-4241-B4CE-EBE61892C2E0}" type="slidenum">
              <a:rPr lang="nl-NL" smtClean="0"/>
              <a:t>‹nr.›</a:t>
            </a:fld>
            <a:endParaRPr lang="nl-NL"/>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242537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entimeter.nl/"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mp4"/><Relationship Id="rId2" Type="http://schemas.openxmlformats.org/officeDocument/2006/relationships/video" Target="../media/media2.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BxADMi6N94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Arbeidsrecht</a:t>
            </a:r>
            <a:endParaRPr lang="nl-NL" dirty="0"/>
          </a:p>
        </p:txBody>
      </p:sp>
      <p:sp>
        <p:nvSpPr>
          <p:cNvPr id="3" name="Ondertitel 2"/>
          <p:cNvSpPr>
            <a:spLocks noGrp="1"/>
          </p:cNvSpPr>
          <p:nvPr>
            <p:ph type="subTitle" idx="1"/>
          </p:nvPr>
        </p:nvSpPr>
        <p:spPr/>
        <p:txBody>
          <a:bodyPr/>
          <a:lstStyle/>
          <a:p>
            <a:endParaRPr lang="nl-NL"/>
          </a:p>
        </p:txBody>
      </p:sp>
    </p:spTree>
    <p:extLst>
      <p:ext uri="{BB962C8B-B14F-4D97-AF65-F5344CB8AC3E}">
        <p14:creationId xmlns:p14="http://schemas.microsoft.com/office/powerpoint/2010/main" val="1776280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Functies van het recht:</a:t>
            </a:r>
            <a:endParaRPr lang="nl-NL" dirty="0"/>
          </a:p>
        </p:txBody>
      </p:sp>
      <p:sp>
        <p:nvSpPr>
          <p:cNvPr id="3" name="Tijdelijke aanduiding voor inhoud 2"/>
          <p:cNvSpPr>
            <a:spLocks noGrp="1"/>
          </p:cNvSpPr>
          <p:nvPr>
            <p:ph idx="1"/>
          </p:nvPr>
        </p:nvSpPr>
        <p:spPr>
          <a:xfrm>
            <a:off x="1371600" y="1928648"/>
            <a:ext cx="9601200" cy="3581400"/>
          </a:xfrm>
        </p:spPr>
        <p:txBody>
          <a:bodyPr/>
          <a:lstStyle/>
          <a:p>
            <a:pPr>
              <a:buFont typeface="Wingdings" charset="2"/>
              <a:buChar char="§"/>
            </a:pPr>
            <a:r>
              <a:rPr lang="nl-NL" dirty="0" smtClean="0"/>
              <a:t>Normatieve functie:</a:t>
            </a:r>
          </a:p>
          <a:p>
            <a:pPr>
              <a:buFont typeface="CambriaMath" charset="0"/>
              <a:buChar char="⎯"/>
            </a:pPr>
            <a:r>
              <a:rPr lang="nl-NL" i="1" dirty="0" smtClean="0"/>
              <a:t>Dit is het recht waarin staat dat er gedragsregels nageleefd moeten worden. Deze gedragsregels worden ook wel de ethische normen genoemd. De reden waarom deze regels zijn ingevoerd is om er orde te houden. Als iedereen de regels zouden laten vieren, zou er chaos ontstaan. Daarom is er ook een straf indien er iemand deze regels overtreed. </a:t>
            </a:r>
          </a:p>
          <a:p>
            <a:pPr lvl="1">
              <a:buFont typeface="Wingdings" charset="2"/>
              <a:buChar char="§"/>
            </a:pPr>
            <a:r>
              <a:rPr lang="nl-NL" i="0" dirty="0" smtClean="0"/>
              <a:t>Geschil-oplossende functie</a:t>
            </a:r>
            <a:endParaRPr lang="nl-NL" i="0" dirty="0"/>
          </a:p>
          <a:p>
            <a:pPr lvl="1">
              <a:buFont typeface="CambriaMath" charset="0"/>
              <a:buChar char="⎯"/>
            </a:pPr>
            <a:r>
              <a:rPr lang="nl-NL" dirty="0" smtClean="0"/>
              <a:t>Dit is het recht om geen gebruik te maken van eigen richting. Dat wilt zeggen dat als er twee partijen ruzie hebben, zij de gevolgen moeten overlaten aan de rechter. Die bepaalt wat hen straf is. </a:t>
            </a:r>
            <a:endParaRPr lang="nl-NL" dirty="0"/>
          </a:p>
        </p:txBody>
      </p:sp>
    </p:spTree>
    <p:extLst>
      <p:ext uri="{BB962C8B-B14F-4D97-AF65-F5344CB8AC3E}">
        <p14:creationId xmlns:p14="http://schemas.microsoft.com/office/powerpoint/2010/main" val="1462192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Functies van het recht</a:t>
            </a:r>
            <a:endParaRPr lang="nl-NL" dirty="0"/>
          </a:p>
        </p:txBody>
      </p:sp>
      <p:sp>
        <p:nvSpPr>
          <p:cNvPr id="3" name="Tijdelijke aanduiding voor inhoud 2"/>
          <p:cNvSpPr>
            <a:spLocks noGrp="1"/>
          </p:cNvSpPr>
          <p:nvPr>
            <p:ph idx="1"/>
          </p:nvPr>
        </p:nvSpPr>
        <p:spPr/>
        <p:txBody>
          <a:bodyPr/>
          <a:lstStyle/>
          <a:p>
            <a:pPr>
              <a:buFont typeface="Wingdings" charset="2"/>
              <a:buChar char="§"/>
            </a:pPr>
            <a:r>
              <a:rPr lang="nl-NL" dirty="0" smtClean="0"/>
              <a:t>Additionele functie:</a:t>
            </a:r>
          </a:p>
          <a:p>
            <a:pPr>
              <a:buFont typeface="CambriaMath" charset="0"/>
              <a:buChar char="⎯"/>
            </a:pPr>
            <a:r>
              <a:rPr lang="nl-NL" i="1" dirty="0" smtClean="0"/>
              <a:t>Dit zijn regels waarbij er geen afspraken op papier zijn gemaakt. Je gaat dus al ergens van uit. Bijvoorbeeld dat als je een boek uitleent aan je vriendin, jij dit ook binnen een aantal weken terugkrijgt. </a:t>
            </a:r>
          </a:p>
          <a:p>
            <a:pPr>
              <a:buFont typeface="Wingdings" charset="2"/>
              <a:buChar char="§"/>
            </a:pPr>
            <a:r>
              <a:rPr lang="nl-NL" dirty="0" smtClean="0"/>
              <a:t>Instrumentele functie:</a:t>
            </a:r>
          </a:p>
          <a:p>
            <a:pPr>
              <a:buFont typeface="CambriaMath" charset="0"/>
              <a:buChar char="⎯"/>
            </a:pPr>
            <a:r>
              <a:rPr lang="nl-NL" i="1" dirty="0" smtClean="0"/>
              <a:t>Dit zijn regels die je beter niet aan de bevolking overlaten. De overheid bedenkt dan de regels waar de bevolking hier aan moet houden. Dit valt dan weer niet onder gedragsregels maar algemene regels die vast zijn gesteld. Je kan dan hierbij bijvoorbeeld denken aan stoppen voor rood licht. </a:t>
            </a:r>
            <a:endParaRPr lang="nl-NL" i="1" dirty="0"/>
          </a:p>
        </p:txBody>
      </p:sp>
    </p:spTree>
    <p:extLst>
      <p:ext uri="{BB962C8B-B14F-4D97-AF65-F5344CB8AC3E}">
        <p14:creationId xmlns:p14="http://schemas.microsoft.com/office/powerpoint/2010/main" val="887394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Rechtsgebieden</a:t>
            </a:r>
            <a:br>
              <a:rPr lang="nl-NL" dirty="0" smtClean="0"/>
            </a:br>
            <a:endParaRPr lang="nl-NL" dirty="0"/>
          </a:p>
        </p:txBody>
      </p:sp>
      <p:sp>
        <p:nvSpPr>
          <p:cNvPr id="3" name="Tijdelijke aanduiding voor inhoud 2"/>
          <p:cNvSpPr>
            <a:spLocks noGrp="1"/>
          </p:cNvSpPr>
          <p:nvPr>
            <p:ph idx="1"/>
          </p:nvPr>
        </p:nvSpPr>
        <p:spPr>
          <a:xfrm>
            <a:off x="1371600" y="1634357"/>
            <a:ext cx="9601200" cy="5023945"/>
          </a:xfrm>
        </p:spPr>
        <p:txBody>
          <a:bodyPr>
            <a:normAutofit/>
          </a:bodyPr>
          <a:lstStyle/>
          <a:p>
            <a:r>
              <a:rPr lang="nl-NL" dirty="0" smtClean="0"/>
              <a:t>Privaatrecht:</a:t>
            </a:r>
          </a:p>
          <a:p>
            <a:pPr>
              <a:buFont typeface="CambriaMath" charset="0"/>
              <a:buChar char="⎯"/>
            </a:pPr>
            <a:r>
              <a:rPr lang="nl-NL" i="1" dirty="0" smtClean="0"/>
              <a:t>Het recht dat betrekking heeft op geschillen tussen burgers onderling, bedrijven onderling en burgers en bedrijven. Deze recht helpt de twee partijen. Dit wordt ook wel civiel recht genoemd.</a:t>
            </a:r>
          </a:p>
          <a:p>
            <a:pPr>
              <a:buFont typeface="CambriaMath" charset="0"/>
              <a:buChar char="⎯"/>
            </a:pPr>
            <a:r>
              <a:rPr lang="nl-NL" i="1" dirty="0" smtClean="0"/>
              <a:t>Privaatrecht is ook te onderscheiden in meerdere rechtsgebieden zoals: </a:t>
            </a:r>
          </a:p>
          <a:p>
            <a:pPr marL="457200" indent="-457200">
              <a:buFont typeface="+mj-lt"/>
              <a:buAutoNum type="arabicPeriod"/>
            </a:pPr>
            <a:r>
              <a:rPr lang="nl-NL" i="1" dirty="0" smtClean="0"/>
              <a:t>Vermogensrecht</a:t>
            </a:r>
          </a:p>
          <a:p>
            <a:pPr marL="457200" indent="-457200">
              <a:buFont typeface="+mj-lt"/>
              <a:buAutoNum type="arabicPeriod"/>
            </a:pPr>
            <a:r>
              <a:rPr lang="nl-NL" i="1" dirty="0"/>
              <a:t>P</a:t>
            </a:r>
            <a:r>
              <a:rPr lang="nl-NL" i="1" dirty="0" smtClean="0"/>
              <a:t>ersoon- en familierecht</a:t>
            </a:r>
          </a:p>
          <a:p>
            <a:pPr marL="457200" indent="-457200">
              <a:buFont typeface="+mj-lt"/>
              <a:buAutoNum type="arabicPeriod"/>
            </a:pPr>
            <a:r>
              <a:rPr lang="nl-NL" i="1" dirty="0" smtClean="0"/>
              <a:t>Ondernemingsrecht</a:t>
            </a:r>
          </a:p>
          <a:p>
            <a:pPr marL="457200" indent="-457200">
              <a:buFont typeface="+mj-lt"/>
              <a:buAutoNum type="arabicPeriod"/>
            </a:pPr>
            <a:r>
              <a:rPr lang="nl-NL" i="1" dirty="0" smtClean="0"/>
              <a:t>Burgerlijke procesrecht </a:t>
            </a:r>
          </a:p>
          <a:p>
            <a:pPr marL="457200" indent="-457200">
              <a:buFont typeface="+mj-lt"/>
              <a:buAutoNum type="arabicPeriod"/>
            </a:pPr>
            <a:r>
              <a:rPr lang="nl-NL" i="1" dirty="0" smtClean="0"/>
              <a:t>Dit is de materiele privaatrecht. </a:t>
            </a:r>
          </a:p>
          <a:p>
            <a:pPr>
              <a:buFont typeface="CambriaMath" charset="0"/>
              <a:buChar char="⎯"/>
            </a:pPr>
            <a:r>
              <a:rPr lang="nl-NL" dirty="0" smtClean="0"/>
              <a:t>Formele privaatrecht regelt de manier waarop de materiele rechten tussen burgers onderling gehandhaafd wordt. </a:t>
            </a:r>
          </a:p>
          <a:p>
            <a:pPr>
              <a:buFont typeface="Arial" charset="0"/>
              <a:buChar char="•"/>
            </a:pPr>
            <a:endParaRPr lang="nl-NL" dirty="0"/>
          </a:p>
        </p:txBody>
      </p:sp>
    </p:spTree>
    <p:extLst>
      <p:ext uri="{BB962C8B-B14F-4D97-AF65-F5344CB8AC3E}">
        <p14:creationId xmlns:p14="http://schemas.microsoft.com/office/powerpoint/2010/main" val="170586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Rechtsgebieden</a:t>
            </a:r>
            <a:endParaRPr lang="nl-NL" dirty="0"/>
          </a:p>
        </p:txBody>
      </p:sp>
      <p:sp>
        <p:nvSpPr>
          <p:cNvPr id="3" name="Tijdelijke aanduiding voor inhoud 2"/>
          <p:cNvSpPr>
            <a:spLocks noGrp="1"/>
          </p:cNvSpPr>
          <p:nvPr>
            <p:ph idx="1"/>
          </p:nvPr>
        </p:nvSpPr>
        <p:spPr>
          <a:xfrm>
            <a:off x="1371600" y="1739462"/>
            <a:ext cx="9601200" cy="4724399"/>
          </a:xfrm>
        </p:spPr>
        <p:txBody>
          <a:bodyPr>
            <a:normAutofit lnSpcReduction="10000"/>
          </a:bodyPr>
          <a:lstStyle/>
          <a:p>
            <a:r>
              <a:rPr lang="nl-NL" dirty="0" smtClean="0"/>
              <a:t>Publiekrecht:</a:t>
            </a:r>
          </a:p>
          <a:p>
            <a:pPr>
              <a:buFont typeface="CambriaMath" charset="0"/>
              <a:buChar char="⎯"/>
            </a:pPr>
            <a:r>
              <a:rPr lang="nl-NL" dirty="0" smtClean="0"/>
              <a:t>Zijn de rechten tussen de burger en de overheid. Ook de overheidsinstanties onderliggen vallen onder het publiekrecht</a:t>
            </a:r>
          </a:p>
          <a:p>
            <a:pPr>
              <a:buFont typeface="CambriaMath" charset="0"/>
              <a:buChar char="⎯"/>
            </a:pPr>
            <a:r>
              <a:rPr lang="nl-NL" dirty="0" smtClean="0"/>
              <a:t>Het publiekrecht bestaat uit de volgende onderdelen:</a:t>
            </a:r>
          </a:p>
          <a:p>
            <a:pPr marL="457200" indent="-457200">
              <a:buFont typeface="+mj-lt"/>
              <a:buAutoNum type="arabicPeriod"/>
            </a:pPr>
            <a:r>
              <a:rPr lang="nl-NL" dirty="0" smtClean="0"/>
              <a:t>Staatsrecht</a:t>
            </a:r>
          </a:p>
          <a:p>
            <a:pPr marL="457200" indent="-457200">
              <a:buFont typeface="+mj-lt"/>
              <a:buAutoNum type="arabicPeriod"/>
            </a:pPr>
            <a:r>
              <a:rPr lang="nl-NL" dirty="0" smtClean="0"/>
              <a:t>Bestuursrecht</a:t>
            </a:r>
          </a:p>
          <a:p>
            <a:pPr marL="457200" indent="-457200">
              <a:buFont typeface="+mj-lt"/>
              <a:buAutoNum type="arabicPeriod"/>
            </a:pPr>
            <a:r>
              <a:rPr lang="nl-NL" dirty="0" smtClean="0"/>
              <a:t>Fiscaalrecht</a:t>
            </a:r>
          </a:p>
          <a:p>
            <a:pPr marL="457200" indent="-457200">
              <a:buFont typeface="+mj-lt"/>
              <a:buAutoNum type="arabicPeriod"/>
            </a:pPr>
            <a:r>
              <a:rPr lang="nl-NL" dirty="0" smtClean="0"/>
              <a:t>Strafrecht </a:t>
            </a:r>
          </a:p>
          <a:p>
            <a:pPr>
              <a:buFont typeface="CambriaMath" charset="0"/>
              <a:buChar char="⎯"/>
            </a:pPr>
            <a:r>
              <a:rPr lang="nl-NL" dirty="0" smtClean="0"/>
              <a:t>Deze bovengenoemde onderdelen worden ook wel de materiele publiekrecht genoemd. </a:t>
            </a:r>
          </a:p>
          <a:p>
            <a:pPr>
              <a:buFont typeface="CambriaMath" charset="0"/>
              <a:buChar char="⎯"/>
            </a:pPr>
            <a:r>
              <a:rPr lang="nl-NL" dirty="0" smtClean="0"/>
              <a:t>Formeel publiekrecht regelt de manier waarop de materiele publiekrecht tussen overheid en burger gehandhaafd wordt. </a:t>
            </a:r>
          </a:p>
          <a:p>
            <a:pPr marL="457200" indent="-457200">
              <a:buFont typeface="+mj-lt"/>
              <a:buAutoNum type="arabicPeriod"/>
            </a:pPr>
            <a:endParaRPr lang="nl-NL" dirty="0"/>
          </a:p>
        </p:txBody>
      </p:sp>
    </p:spTree>
    <p:extLst>
      <p:ext uri="{BB962C8B-B14F-4D97-AF65-F5344CB8AC3E}">
        <p14:creationId xmlns:p14="http://schemas.microsoft.com/office/powerpoint/2010/main" val="1779828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Activerende werkvorm rechtsgebieden</a:t>
            </a:r>
            <a:endParaRPr lang="nl-NL" dirty="0"/>
          </a:p>
        </p:txBody>
      </p:sp>
      <p:sp>
        <p:nvSpPr>
          <p:cNvPr id="3" name="Tijdelijke aanduiding voor inhoud 2"/>
          <p:cNvSpPr>
            <a:spLocks noGrp="1"/>
          </p:cNvSpPr>
          <p:nvPr>
            <p:ph idx="1"/>
          </p:nvPr>
        </p:nvSpPr>
        <p:spPr>
          <a:xfrm>
            <a:off x="1058092" y="1658982"/>
            <a:ext cx="10820400" cy="4480561"/>
          </a:xfrm>
        </p:spPr>
        <p:txBody>
          <a:bodyPr/>
          <a:lstStyle/>
          <a:p>
            <a:r>
              <a:rPr lang="nl-NL" dirty="0" smtClean="0"/>
              <a:t>Scenario 1:</a:t>
            </a:r>
          </a:p>
          <a:p>
            <a:pPr marL="0" indent="0">
              <a:buNone/>
            </a:pPr>
            <a:r>
              <a:rPr lang="nl-NL" dirty="0" smtClean="0"/>
              <a:t>Thomas heeft via </a:t>
            </a:r>
            <a:r>
              <a:rPr lang="nl-NL" dirty="0" err="1" smtClean="0"/>
              <a:t>Zalando</a:t>
            </a:r>
            <a:r>
              <a:rPr lang="nl-NL" dirty="0" smtClean="0"/>
              <a:t> een bestelling geplaatst. Hij heeft een trui die hij een maand later aan heeft gedaan maar na een keer wassen is deze trui gekrompen. Hierdoor kan Thomas zijn trui niet meer aandoen. Hij belt </a:t>
            </a:r>
            <a:r>
              <a:rPr lang="nl-NL" dirty="0" err="1" smtClean="0"/>
              <a:t>Zalando</a:t>
            </a:r>
            <a:r>
              <a:rPr lang="nl-NL" dirty="0" smtClean="0"/>
              <a:t> en vraagt of hij zijn geld terug mag krijgen. </a:t>
            </a:r>
            <a:r>
              <a:rPr lang="nl-NL" dirty="0" err="1" smtClean="0"/>
              <a:t>Zalando</a:t>
            </a:r>
            <a:r>
              <a:rPr lang="nl-NL" dirty="0" smtClean="0"/>
              <a:t> geeft aan dat hij geen geld terug krijgt en inruil daarvoor een nieuwe trui thuis opgestuurd krijgt. Echter gaat Thomas hier niet mee akkoord. Hij hamert erop dat hij zijn geld terug wilt. </a:t>
            </a:r>
          </a:p>
          <a:p>
            <a:pPr marL="0" indent="0">
              <a:buNone/>
            </a:pPr>
            <a:endParaRPr lang="nl-NL" dirty="0" smtClean="0"/>
          </a:p>
          <a:p>
            <a:pPr>
              <a:buFont typeface="Wingdings" charset="2"/>
              <a:buChar char="Ø"/>
            </a:pPr>
            <a:r>
              <a:rPr lang="nl-NL" dirty="0" smtClean="0"/>
              <a:t>Ga in tweetallen een discussie aan. De ene student is een medewerker van de </a:t>
            </a:r>
            <a:r>
              <a:rPr lang="nl-NL" dirty="0" err="1" smtClean="0"/>
              <a:t>Zalando</a:t>
            </a:r>
            <a:r>
              <a:rPr lang="nl-NL" dirty="0" smtClean="0"/>
              <a:t> en de andere student speelt Thomas (10 minuten)</a:t>
            </a:r>
          </a:p>
          <a:p>
            <a:pPr>
              <a:buFont typeface="Wingdings" charset="2"/>
              <a:buChar char="Ø"/>
            </a:pPr>
            <a:r>
              <a:rPr lang="nl-NL" dirty="0" smtClean="0"/>
              <a:t>Zoek eerst via internet op wat jouw recht is in dit geval is (5 minuten)</a:t>
            </a:r>
          </a:p>
        </p:txBody>
      </p:sp>
    </p:spTree>
    <p:extLst>
      <p:ext uri="{BB962C8B-B14F-4D97-AF65-F5344CB8AC3E}">
        <p14:creationId xmlns:p14="http://schemas.microsoft.com/office/powerpoint/2010/main" val="20200186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2412" y="385355"/>
            <a:ext cx="9601200" cy="1485900"/>
          </a:xfrm>
        </p:spPr>
        <p:txBody>
          <a:bodyPr/>
          <a:lstStyle/>
          <a:p>
            <a:r>
              <a:rPr lang="nl-NL" dirty="0" smtClean="0"/>
              <a:t>Activerende werkvorm rechtsgebieden</a:t>
            </a:r>
            <a:endParaRPr lang="nl-NL" dirty="0"/>
          </a:p>
        </p:txBody>
      </p:sp>
      <p:sp>
        <p:nvSpPr>
          <p:cNvPr id="3" name="Tijdelijke aanduiding voor inhoud 2"/>
          <p:cNvSpPr>
            <a:spLocks noGrp="1"/>
          </p:cNvSpPr>
          <p:nvPr>
            <p:ph idx="1"/>
          </p:nvPr>
        </p:nvSpPr>
        <p:spPr>
          <a:xfrm>
            <a:off x="1175656" y="1632856"/>
            <a:ext cx="10646229" cy="4885509"/>
          </a:xfrm>
        </p:spPr>
        <p:txBody>
          <a:bodyPr/>
          <a:lstStyle/>
          <a:p>
            <a:r>
              <a:rPr lang="nl-NL" dirty="0" smtClean="0"/>
              <a:t>Scenario 2:</a:t>
            </a:r>
          </a:p>
          <a:p>
            <a:pPr marL="0" indent="0">
              <a:buNone/>
            </a:pPr>
            <a:r>
              <a:rPr lang="nl-NL" dirty="0" smtClean="0"/>
              <a:t>Peter heeft op een maandag middag zijn auto geparkeerd op een laden en lossen plek. Peter is niet eens met deze boete omdat er niet duidelijk een bord stond met dat het een laden en lossen plek is. Ook waren er meerdere auto’s daar geparkeerd. Peter heeft een bewaar hiervoor ingediend, echter is deze afgewezen. Peter belt nu de gemeente op en wilt iemand spreken waar hij informatie over kan vragen om in hoger beroep te gaan. </a:t>
            </a:r>
          </a:p>
          <a:p>
            <a:pPr marL="0" indent="0">
              <a:buNone/>
            </a:pPr>
            <a:endParaRPr lang="nl-NL" dirty="0"/>
          </a:p>
          <a:p>
            <a:pPr>
              <a:buFont typeface="Wingdings" charset="2"/>
              <a:buChar char="Ø"/>
            </a:pPr>
            <a:r>
              <a:rPr lang="nl-NL" dirty="0"/>
              <a:t>Ga in tweetallen een discussie aan. De ene student is een medewerker van de </a:t>
            </a:r>
            <a:r>
              <a:rPr lang="nl-NL" dirty="0" smtClean="0"/>
              <a:t>gemeente </a:t>
            </a:r>
            <a:r>
              <a:rPr lang="nl-NL" dirty="0"/>
              <a:t>en de andere student speelt </a:t>
            </a:r>
            <a:r>
              <a:rPr lang="nl-NL" dirty="0" smtClean="0"/>
              <a:t>Peter (10 </a:t>
            </a:r>
            <a:r>
              <a:rPr lang="nl-NL" dirty="0"/>
              <a:t>minuten)</a:t>
            </a:r>
          </a:p>
          <a:p>
            <a:pPr>
              <a:buFont typeface="Wingdings" charset="2"/>
              <a:buChar char="Ø"/>
            </a:pPr>
            <a:r>
              <a:rPr lang="nl-NL" dirty="0"/>
              <a:t>Zoek </a:t>
            </a:r>
            <a:r>
              <a:rPr lang="nl-NL" dirty="0" smtClean="0"/>
              <a:t>eerst via </a:t>
            </a:r>
            <a:r>
              <a:rPr lang="nl-NL" dirty="0"/>
              <a:t>internet op wat jouw recht is in dit geval is (5 minuten)</a:t>
            </a:r>
          </a:p>
          <a:p>
            <a:pPr>
              <a:buFont typeface="Wingdings" charset="2"/>
              <a:buChar char="Ø"/>
            </a:pPr>
            <a:endParaRPr lang="nl-NL" dirty="0"/>
          </a:p>
        </p:txBody>
      </p:sp>
    </p:spTree>
    <p:extLst>
      <p:ext uri="{BB962C8B-B14F-4D97-AF65-F5344CB8AC3E}">
        <p14:creationId xmlns:p14="http://schemas.microsoft.com/office/powerpoint/2010/main" val="1523159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Activerende werkvorm scheiding der machten</a:t>
            </a:r>
            <a:endParaRPr lang="nl-NL" dirty="0"/>
          </a:p>
        </p:txBody>
      </p:sp>
      <p:sp>
        <p:nvSpPr>
          <p:cNvPr id="3" name="Tijdelijke aanduiding voor inhoud 2"/>
          <p:cNvSpPr>
            <a:spLocks noGrp="1"/>
          </p:cNvSpPr>
          <p:nvPr>
            <p:ph idx="1"/>
          </p:nvPr>
        </p:nvSpPr>
        <p:spPr/>
        <p:txBody>
          <a:bodyPr/>
          <a:lstStyle/>
          <a:p>
            <a:r>
              <a:rPr lang="nl-NL" dirty="0" smtClean="0"/>
              <a:t>De studenten krijgen 5 minuten de tijd om de scheiding der machten op te zoeken en te onthouden wat elke macht betekend. </a:t>
            </a:r>
          </a:p>
          <a:p>
            <a:r>
              <a:rPr lang="nl-NL" dirty="0" smtClean="0"/>
              <a:t>De docent deelt blaadjes uit aan elk student. Op dat blaadje staat welke rol de student moet uitleggen. Deze rollen zijn verdeeld in de machten. Rol 1 is de wetgevende macht, rol 2 is de uitvoerende macht en rol 3 is de rechterlijke macht.</a:t>
            </a:r>
          </a:p>
          <a:p>
            <a:r>
              <a:rPr lang="nl-NL" dirty="0" smtClean="0"/>
              <a:t>De studenten zien op het blaadje welke woorden zij niet mogen gebruiken. Indien zij deze woorden gebruiken, hebben zij verloren.</a:t>
            </a:r>
          </a:p>
          <a:p>
            <a:r>
              <a:rPr lang="nl-NL" dirty="0" smtClean="0"/>
              <a:t>Elke student komt voor in de klas te staan en krijgt maximaal 2 minuten de tijd om zijn of haar macht uit te leggen.</a:t>
            </a:r>
          </a:p>
          <a:p>
            <a:r>
              <a:rPr lang="nl-NL" dirty="0" smtClean="0"/>
              <a:t>In totaal duurt dit ongeveer 15 minuten</a:t>
            </a:r>
          </a:p>
        </p:txBody>
      </p:sp>
    </p:spTree>
    <p:extLst>
      <p:ext uri="{BB962C8B-B14F-4D97-AF65-F5344CB8AC3E}">
        <p14:creationId xmlns:p14="http://schemas.microsoft.com/office/powerpoint/2010/main" val="5947944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Scheiding der machten. </a:t>
            </a:r>
            <a:endParaRPr lang="nl-NL" dirty="0"/>
          </a:p>
        </p:txBody>
      </p:sp>
      <p:sp>
        <p:nvSpPr>
          <p:cNvPr id="3" name="Tijdelijke aanduiding voor inhoud 2"/>
          <p:cNvSpPr>
            <a:spLocks noGrp="1"/>
          </p:cNvSpPr>
          <p:nvPr>
            <p:ph idx="1"/>
          </p:nvPr>
        </p:nvSpPr>
        <p:spPr>
          <a:xfrm>
            <a:off x="1371600" y="1550275"/>
            <a:ext cx="9601200" cy="4808483"/>
          </a:xfrm>
        </p:spPr>
        <p:txBody>
          <a:bodyPr>
            <a:normAutofit/>
          </a:bodyPr>
          <a:lstStyle/>
          <a:p>
            <a:r>
              <a:rPr lang="nl-NL" dirty="0" smtClean="0"/>
              <a:t>De wetgevende macht:</a:t>
            </a:r>
          </a:p>
          <a:p>
            <a:pPr>
              <a:buFont typeface="CambriaMath" charset="0"/>
              <a:buChar char="⎯"/>
            </a:pPr>
            <a:r>
              <a:rPr lang="nl-NL" dirty="0" smtClean="0"/>
              <a:t>In Nederland bepaalt de regering en de eerste en tweede kamer de regels. Dit zodat niet alleen één persoon deze macht kan uitoefenen. In Nederland moeten alle wetten door meer dan de helft van de eerste en tweede kamer geaccepteerd worden. Om het in de grondwet te veranderen moeten meer dan 2/3 van de eerste en tweede kamer het accepteren. </a:t>
            </a:r>
          </a:p>
          <a:p>
            <a:pPr>
              <a:buFont typeface="Wingdings" charset="2"/>
              <a:buChar char="§"/>
            </a:pPr>
            <a:r>
              <a:rPr lang="nl-NL" dirty="0" smtClean="0"/>
              <a:t>De uitvoerende macht:</a:t>
            </a:r>
          </a:p>
          <a:p>
            <a:pPr>
              <a:buFont typeface="CambriaMath" charset="0"/>
              <a:buChar char="⎯"/>
            </a:pPr>
            <a:r>
              <a:rPr lang="nl-NL" dirty="0" smtClean="0"/>
              <a:t>De uitvoerende macht ligt bij de koning en zijn ministers.</a:t>
            </a:r>
          </a:p>
          <a:p>
            <a:pPr>
              <a:buFont typeface="CambriaMath" charset="0"/>
              <a:buChar char="⎯"/>
            </a:pPr>
            <a:r>
              <a:rPr lang="nl-NL" dirty="0" smtClean="0"/>
              <a:t>De uitvoerende macht houd vooral in dat dat zij vrede moeten sluiten, oorlog moeten voeren, zorgen voor de openbare orde en voor de verdediging van het land.</a:t>
            </a:r>
          </a:p>
          <a:p>
            <a:pPr>
              <a:buFont typeface="Wingdings" charset="2"/>
              <a:buChar char="§"/>
            </a:pPr>
            <a:r>
              <a:rPr lang="nl-NL" dirty="0" smtClean="0"/>
              <a:t>De rechterlijke macht:</a:t>
            </a:r>
          </a:p>
          <a:p>
            <a:pPr>
              <a:buFont typeface="CambriaMath" charset="0"/>
              <a:buChar char="⎯"/>
            </a:pPr>
            <a:r>
              <a:rPr lang="nl-NL" dirty="0" smtClean="0"/>
              <a:t>Hieronder vallen de rechters. Zij bepalen uiteindelijk wat de straf is van een persoon.</a:t>
            </a:r>
          </a:p>
        </p:txBody>
      </p:sp>
    </p:spTree>
    <p:extLst>
      <p:ext uri="{BB962C8B-B14F-4D97-AF65-F5344CB8AC3E}">
        <p14:creationId xmlns:p14="http://schemas.microsoft.com/office/powerpoint/2010/main" val="2016434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Opdracht</a:t>
            </a:r>
            <a:endParaRPr lang="nl-NL" dirty="0"/>
          </a:p>
        </p:txBody>
      </p:sp>
      <p:sp>
        <p:nvSpPr>
          <p:cNvPr id="3" name="Tijdelijke aanduiding voor inhoud 2"/>
          <p:cNvSpPr>
            <a:spLocks noGrp="1"/>
          </p:cNvSpPr>
          <p:nvPr>
            <p:ph idx="1"/>
          </p:nvPr>
        </p:nvSpPr>
        <p:spPr>
          <a:xfrm>
            <a:off x="965200" y="3301999"/>
            <a:ext cx="5384800" cy="4131733"/>
          </a:xfrm>
        </p:spPr>
        <p:txBody>
          <a:bodyPr>
            <a:normAutofit/>
          </a:bodyPr>
          <a:lstStyle/>
          <a:p>
            <a:r>
              <a:rPr lang="nl-NL" sz="3200" dirty="0" smtClean="0"/>
              <a:t>Avondklok in Nederland</a:t>
            </a:r>
          </a:p>
          <a:p>
            <a:endParaRPr lang="nl-NL" sz="3200" dirty="0"/>
          </a:p>
          <a:p>
            <a:r>
              <a:rPr lang="nl-NL" sz="3200" dirty="0" smtClean="0"/>
              <a:t>Crimineel wordt veroordeeld</a:t>
            </a:r>
          </a:p>
          <a:p>
            <a:endParaRPr lang="nl-NL" sz="3200" dirty="0"/>
          </a:p>
          <a:p>
            <a:r>
              <a:rPr lang="nl-NL" sz="3200" dirty="0" smtClean="0"/>
              <a:t>Nederland sluit vrede met Italië</a:t>
            </a:r>
            <a:endParaRPr lang="nl-NL" sz="3200" dirty="0"/>
          </a:p>
        </p:txBody>
      </p:sp>
      <p:sp>
        <p:nvSpPr>
          <p:cNvPr id="5" name="Tijdelijke aanduiding voor inhoud 2"/>
          <p:cNvSpPr txBox="1">
            <a:spLocks/>
          </p:cNvSpPr>
          <p:nvPr/>
        </p:nvSpPr>
        <p:spPr>
          <a:xfrm>
            <a:off x="6587067" y="3086099"/>
            <a:ext cx="5384800" cy="4131733"/>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nl-NL" sz="3200" dirty="0" smtClean="0"/>
              <a:t>Uitvoerende macht</a:t>
            </a:r>
          </a:p>
          <a:p>
            <a:endParaRPr lang="nl-NL" sz="3200" dirty="0" smtClean="0"/>
          </a:p>
          <a:p>
            <a:r>
              <a:rPr lang="nl-NL" sz="3200" dirty="0" smtClean="0"/>
              <a:t>Wetgevende macht</a:t>
            </a:r>
          </a:p>
          <a:p>
            <a:endParaRPr lang="nl-NL" sz="3200" dirty="0" smtClean="0"/>
          </a:p>
          <a:p>
            <a:r>
              <a:rPr lang="nl-NL" sz="3200" dirty="0" smtClean="0"/>
              <a:t>Rechterlijke macht</a:t>
            </a:r>
          </a:p>
        </p:txBody>
      </p:sp>
      <p:sp>
        <p:nvSpPr>
          <p:cNvPr id="6" name="Tekstvak 5"/>
          <p:cNvSpPr txBox="1"/>
          <p:nvPr/>
        </p:nvSpPr>
        <p:spPr>
          <a:xfrm>
            <a:off x="965200" y="1736120"/>
            <a:ext cx="6194966" cy="523220"/>
          </a:xfrm>
          <a:prstGeom prst="rect">
            <a:avLst/>
          </a:prstGeom>
          <a:noFill/>
        </p:spPr>
        <p:txBody>
          <a:bodyPr wrap="none" rtlCol="0">
            <a:spAutoFit/>
          </a:bodyPr>
          <a:lstStyle/>
          <a:p>
            <a:pPr marL="457200" indent="-457200">
              <a:buFont typeface="Wingdings" charset="2"/>
              <a:buChar char="Ø"/>
            </a:pPr>
            <a:r>
              <a:rPr lang="nl-NL" sz="2800" dirty="0" smtClean="0"/>
              <a:t>Trek een streep naar de juiste macht</a:t>
            </a:r>
            <a:endParaRPr lang="nl-NL" sz="2800" dirty="0"/>
          </a:p>
        </p:txBody>
      </p:sp>
    </p:spTree>
    <p:extLst>
      <p:ext uri="{BB962C8B-B14F-4D97-AF65-F5344CB8AC3E}">
        <p14:creationId xmlns:p14="http://schemas.microsoft.com/office/powerpoint/2010/main" val="1875999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Arbeidsrecht</a:t>
            </a:r>
            <a:endParaRPr lang="nl-NL" dirty="0"/>
          </a:p>
        </p:txBody>
      </p:sp>
      <p:sp>
        <p:nvSpPr>
          <p:cNvPr id="3" name="Tijdelijke aanduiding voor inhoud 2"/>
          <p:cNvSpPr>
            <a:spLocks noGrp="1"/>
          </p:cNvSpPr>
          <p:nvPr>
            <p:ph idx="1"/>
          </p:nvPr>
        </p:nvSpPr>
        <p:spPr>
          <a:xfrm>
            <a:off x="1371600" y="1928648"/>
            <a:ext cx="9601200" cy="4020207"/>
          </a:xfrm>
        </p:spPr>
        <p:txBody>
          <a:bodyPr>
            <a:normAutofit/>
          </a:bodyPr>
          <a:lstStyle/>
          <a:p>
            <a:r>
              <a:rPr lang="nl-NL" dirty="0" smtClean="0"/>
              <a:t>Arbeidsrecht zijn de rechten en plichten van een werknemer. Je kan hierbij denken aan een arbeidscontract (arbeidsovereenkomst). </a:t>
            </a:r>
          </a:p>
          <a:p>
            <a:r>
              <a:rPr lang="nl-NL" dirty="0" smtClean="0"/>
              <a:t>In een arbeidsovereenkomst staan de regels die jouw werkgever heeft opgesteld. Je kan dan hierbij denken aan: je loon, het arbeid dat je verricht, de kledingvoorschriften, contractduur etc.</a:t>
            </a:r>
          </a:p>
          <a:p>
            <a:r>
              <a:rPr lang="nl-NL" i="1" dirty="0"/>
              <a:t>Artikel 7:610 BW (=bron) geeft aan dat er sprake is van een arbeidsovereenkomst als wordt voldaan aan de volgende drie voorwaarden:</a:t>
            </a:r>
            <a:endParaRPr lang="nl-NL" dirty="0"/>
          </a:p>
          <a:p>
            <a:pPr marL="457200" lvl="0" indent="-457200">
              <a:buFont typeface="+mj-lt"/>
              <a:buAutoNum type="arabicPeriod"/>
            </a:pPr>
            <a:r>
              <a:rPr lang="nl-NL" i="1" dirty="0"/>
              <a:t>Een dienstbetrekking (gezagsverhouding)</a:t>
            </a:r>
            <a:endParaRPr lang="nl-NL" dirty="0"/>
          </a:p>
          <a:p>
            <a:pPr marL="457200" lvl="0" indent="-457200">
              <a:buFont typeface="+mj-lt"/>
              <a:buAutoNum type="arabicPeriod"/>
            </a:pPr>
            <a:r>
              <a:rPr lang="nl-NL" i="1" dirty="0"/>
              <a:t>Arbeid verrichten</a:t>
            </a:r>
            <a:endParaRPr lang="nl-NL" dirty="0"/>
          </a:p>
          <a:p>
            <a:pPr marL="457200" lvl="0" indent="-457200">
              <a:buFont typeface="+mj-lt"/>
              <a:buAutoNum type="arabicPeriod"/>
            </a:pPr>
            <a:r>
              <a:rPr lang="nl-NL" i="1" dirty="0"/>
              <a:t>Loon</a:t>
            </a:r>
            <a:endParaRPr lang="nl-NL" dirty="0"/>
          </a:p>
          <a:p>
            <a:endParaRPr lang="nl-NL" dirty="0"/>
          </a:p>
        </p:txBody>
      </p:sp>
    </p:spTree>
    <p:extLst>
      <p:ext uri="{BB962C8B-B14F-4D97-AF65-F5344CB8AC3E}">
        <p14:creationId xmlns:p14="http://schemas.microsoft.com/office/powerpoint/2010/main" val="389881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Tijdsindeling</a:t>
            </a:r>
            <a:endParaRPr lang="nl-NL" dirty="0"/>
          </a:p>
        </p:txBody>
      </p:sp>
      <p:sp>
        <p:nvSpPr>
          <p:cNvPr id="3" name="Tijdelijke aanduiding voor inhoud 2"/>
          <p:cNvSpPr>
            <a:spLocks noGrp="1"/>
          </p:cNvSpPr>
          <p:nvPr>
            <p:ph idx="1"/>
          </p:nvPr>
        </p:nvSpPr>
        <p:spPr>
          <a:xfrm>
            <a:off x="1162593" y="1645919"/>
            <a:ext cx="10789921" cy="5212081"/>
          </a:xfrm>
        </p:spPr>
        <p:txBody>
          <a:bodyPr>
            <a:normAutofit lnSpcReduction="10000"/>
          </a:bodyPr>
          <a:lstStyle/>
          <a:p>
            <a:r>
              <a:rPr lang="nl-NL" dirty="0" smtClean="0"/>
              <a:t>Opstarten (5 minuten)</a:t>
            </a:r>
          </a:p>
          <a:p>
            <a:r>
              <a:rPr lang="nl-NL" dirty="0" smtClean="0"/>
              <a:t>Uitleg leerdoelen (5 minuten)</a:t>
            </a:r>
          </a:p>
          <a:p>
            <a:r>
              <a:rPr lang="nl-NL" dirty="0" smtClean="0"/>
              <a:t>Voorkennis activeren + filmpjes bekijken ( 10 minuten)</a:t>
            </a:r>
          </a:p>
          <a:p>
            <a:r>
              <a:rPr lang="nl-NL" dirty="0"/>
              <a:t>Theoretische uitleg over recht (5 minuten)</a:t>
            </a:r>
          </a:p>
          <a:p>
            <a:r>
              <a:rPr lang="nl-NL" dirty="0" smtClean="0"/>
              <a:t>Korte opdracht over Het recht (5 minuten)</a:t>
            </a:r>
          </a:p>
          <a:p>
            <a:r>
              <a:rPr lang="nl-NL" dirty="0" smtClean="0"/>
              <a:t>Filmpje + discussie over functies van recht (10 minuten)</a:t>
            </a:r>
          </a:p>
          <a:p>
            <a:r>
              <a:rPr lang="nl-NL" dirty="0" smtClean="0"/>
              <a:t>Theoretische uitleg over functies van recht (5 minuten)</a:t>
            </a:r>
          </a:p>
          <a:p>
            <a:r>
              <a:rPr lang="nl-NL" dirty="0" smtClean="0"/>
              <a:t>Theoretische uitleg over rechtsgebieden (5 minuten)</a:t>
            </a:r>
          </a:p>
          <a:p>
            <a:r>
              <a:rPr lang="nl-NL" dirty="0" smtClean="0"/>
              <a:t>Activerende werkvorm over rechtsgebieden (10 minuten)</a:t>
            </a:r>
          </a:p>
          <a:p>
            <a:r>
              <a:rPr lang="nl-NL" dirty="0" smtClean="0"/>
              <a:t>Activerende werkvorm scheiding der machten (30 minuten)</a:t>
            </a:r>
          </a:p>
          <a:p>
            <a:r>
              <a:rPr lang="nl-NL" dirty="0" smtClean="0"/>
              <a:t>Theoretische uitleg scheiding der machten en arbeidsrecht (5 minuten)</a:t>
            </a:r>
          </a:p>
          <a:p>
            <a:r>
              <a:rPr lang="nl-NL" dirty="0" smtClean="0"/>
              <a:t>Afronding (5 minuten)</a:t>
            </a:r>
          </a:p>
          <a:p>
            <a:endParaRPr lang="nl-NL" dirty="0" smtClean="0"/>
          </a:p>
          <a:p>
            <a:endParaRPr lang="nl-NL" dirty="0" smtClean="0"/>
          </a:p>
        </p:txBody>
      </p:sp>
    </p:spTree>
    <p:extLst>
      <p:ext uri="{BB962C8B-B14F-4D97-AF65-F5344CB8AC3E}">
        <p14:creationId xmlns:p14="http://schemas.microsoft.com/office/powerpoint/2010/main" val="21272601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Afronding</a:t>
            </a:r>
            <a:endParaRPr lang="nl-NL" dirty="0"/>
          </a:p>
        </p:txBody>
      </p:sp>
      <p:sp>
        <p:nvSpPr>
          <p:cNvPr id="3" name="Tijdelijke aanduiding voor inhoud 2"/>
          <p:cNvSpPr>
            <a:spLocks noGrp="1"/>
          </p:cNvSpPr>
          <p:nvPr>
            <p:ph idx="1"/>
          </p:nvPr>
        </p:nvSpPr>
        <p:spPr/>
        <p:txBody>
          <a:bodyPr/>
          <a:lstStyle/>
          <a:p>
            <a:r>
              <a:rPr lang="nl-NL" dirty="0" smtClean="0"/>
              <a:t>Zijn er nog vragen?</a:t>
            </a:r>
          </a:p>
          <a:p>
            <a:r>
              <a:rPr lang="nl-NL" dirty="0" smtClean="0"/>
              <a:t>Wat hebben jullie geleerd?</a:t>
            </a:r>
          </a:p>
          <a:p>
            <a:r>
              <a:rPr lang="nl-NL" dirty="0" smtClean="0"/>
              <a:t>Wat zijn rechtsgebieden en wie kan mij een paar rechtsgebieden opnoemen?</a:t>
            </a:r>
          </a:p>
          <a:p>
            <a:r>
              <a:rPr lang="nl-NL" dirty="0" smtClean="0"/>
              <a:t>Welke functies van recht is er?</a:t>
            </a:r>
          </a:p>
          <a:p>
            <a:r>
              <a:rPr lang="nl-NL" smtClean="0"/>
              <a:t>Welke scheidingen der machten is er?</a:t>
            </a:r>
            <a:endParaRPr lang="nl-NL"/>
          </a:p>
        </p:txBody>
      </p:sp>
    </p:spTree>
    <p:extLst>
      <p:ext uri="{BB962C8B-B14F-4D97-AF65-F5344CB8AC3E}">
        <p14:creationId xmlns:p14="http://schemas.microsoft.com/office/powerpoint/2010/main" val="1435434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Leerdoelen</a:t>
            </a:r>
            <a:endParaRPr lang="nl-NL" dirty="0"/>
          </a:p>
        </p:txBody>
      </p:sp>
      <p:sp>
        <p:nvSpPr>
          <p:cNvPr id="3" name="Tijdelijke aanduiding voor inhoud 2"/>
          <p:cNvSpPr>
            <a:spLocks noGrp="1"/>
          </p:cNvSpPr>
          <p:nvPr>
            <p:ph idx="1"/>
          </p:nvPr>
        </p:nvSpPr>
        <p:spPr/>
        <p:txBody>
          <a:bodyPr/>
          <a:lstStyle/>
          <a:p>
            <a:r>
              <a:rPr lang="nl-NL" dirty="0" smtClean="0"/>
              <a:t>Aan het einde van de les kan ik:</a:t>
            </a:r>
          </a:p>
          <a:p>
            <a:pPr marL="457200" indent="-457200">
              <a:buFont typeface="+mj-lt"/>
              <a:buAutoNum type="arabicPeriod"/>
            </a:pPr>
            <a:r>
              <a:rPr lang="nl-NL" dirty="0" smtClean="0"/>
              <a:t>Benoemen wat recht is</a:t>
            </a:r>
          </a:p>
          <a:p>
            <a:pPr marL="457200" indent="-457200">
              <a:buFont typeface="+mj-lt"/>
              <a:buAutoNum type="arabicPeriod"/>
            </a:pPr>
            <a:r>
              <a:rPr lang="nl-NL" dirty="0"/>
              <a:t>B</a:t>
            </a:r>
            <a:r>
              <a:rPr lang="nl-NL" dirty="0" smtClean="0"/>
              <a:t>enoemen welke functies er van recht is en uitleg erbij geven.</a:t>
            </a:r>
          </a:p>
          <a:p>
            <a:pPr marL="457200" indent="-457200">
              <a:buFont typeface="+mj-lt"/>
              <a:buAutoNum type="arabicPeriod"/>
            </a:pPr>
            <a:r>
              <a:rPr lang="nl-NL" dirty="0" smtClean="0"/>
              <a:t>Benoemen welke twee rechtsgebieden er zijn en uitleg erbij geven.</a:t>
            </a:r>
          </a:p>
          <a:p>
            <a:pPr marL="457200" indent="-457200">
              <a:buFont typeface="+mj-lt"/>
              <a:buAutoNum type="arabicPeriod"/>
            </a:pPr>
            <a:r>
              <a:rPr lang="nl-NL" dirty="0" smtClean="0"/>
              <a:t>Het verschil benoemen tussen machten.</a:t>
            </a:r>
          </a:p>
          <a:p>
            <a:pPr marL="457200" indent="-457200">
              <a:buFont typeface="+mj-lt"/>
              <a:buAutoNum type="arabicPeriod"/>
            </a:pPr>
            <a:r>
              <a:rPr lang="nl-NL" dirty="0" smtClean="0"/>
              <a:t>Uitleggen wat wordt bedoeld met arbeidsrecht. </a:t>
            </a:r>
          </a:p>
          <a:p>
            <a:pPr marL="457200" indent="-457200">
              <a:buFont typeface="+mj-lt"/>
              <a:buAutoNum type="arabicPeriod"/>
            </a:pPr>
            <a:endParaRPr lang="nl-NL" dirty="0"/>
          </a:p>
        </p:txBody>
      </p:sp>
    </p:spTree>
    <p:extLst>
      <p:ext uri="{BB962C8B-B14F-4D97-AF65-F5344CB8AC3E}">
        <p14:creationId xmlns:p14="http://schemas.microsoft.com/office/powerpoint/2010/main" val="702370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recht?</a:t>
            </a:r>
            <a:endParaRPr lang="nl-NL" dirty="0"/>
          </a:p>
        </p:txBody>
      </p:sp>
      <p:sp>
        <p:nvSpPr>
          <p:cNvPr id="3" name="Tijdelijke aanduiding voor inhoud 2"/>
          <p:cNvSpPr>
            <a:spLocks noGrp="1"/>
          </p:cNvSpPr>
          <p:nvPr>
            <p:ph idx="1"/>
          </p:nvPr>
        </p:nvSpPr>
        <p:spPr>
          <a:xfrm>
            <a:off x="1371600" y="2286000"/>
            <a:ext cx="8242663" cy="705394"/>
          </a:xfrm>
        </p:spPr>
        <p:txBody>
          <a:bodyPr/>
          <a:lstStyle/>
          <a:p>
            <a:r>
              <a:rPr lang="nl-NL" dirty="0" smtClean="0"/>
              <a:t>Ga naar </a:t>
            </a:r>
            <a:r>
              <a:rPr lang="nl-NL" dirty="0" smtClean="0">
                <a:hlinkClick r:id="rId2"/>
              </a:rPr>
              <a:t>www.mentimeter.nl</a:t>
            </a:r>
            <a:r>
              <a:rPr lang="nl-NL" dirty="0" smtClean="0"/>
              <a:t> en voer de onderstaande code in</a:t>
            </a:r>
          </a:p>
          <a:p>
            <a:endParaRPr lang="nl-NL" dirty="0"/>
          </a:p>
          <a:p>
            <a:pPr marL="0" indent="0">
              <a:buNone/>
            </a:pPr>
            <a:endParaRPr lang="nl-NL" dirty="0"/>
          </a:p>
        </p:txBody>
      </p:sp>
      <p:sp>
        <p:nvSpPr>
          <p:cNvPr id="4" name="Tekstvak 3"/>
          <p:cNvSpPr txBox="1"/>
          <p:nvPr/>
        </p:nvSpPr>
        <p:spPr>
          <a:xfrm>
            <a:off x="4598126" y="3944983"/>
            <a:ext cx="4950823" cy="707886"/>
          </a:xfrm>
          <a:prstGeom prst="rect">
            <a:avLst/>
          </a:prstGeom>
          <a:noFill/>
        </p:spPr>
        <p:txBody>
          <a:bodyPr wrap="square" rtlCol="0">
            <a:spAutoFit/>
          </a:bodyPr>
          <a:lstStyle/>
          <a:p>
            <a:r>
              <a:rPr lang="nl-NL" sz="4000" dirty="0" smtClean="0"/>
              <a:t>70 94 54 1</a:t>
            </a:r>
            <a:endParaRPr lang="nl-NL" sz="4000" dirty="0"/>
          </a:p>
        </p:txBody>
      </p:sp>
    </p:spTree>
    <p:extLst>
      <p:ext uri="{BB962C8B-B14F-4D97-AF65-F5344CB8AC3E}">
        <p14:creationId xmlns:p14="http://schemas.microsoft.com/office/powerpoint/2010/main" val="510704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recht</a:t>
            </a:r>
            <a:endParaRPr lang="nl-NL" dirty="0"/>
          </a:p>
        </p:txBody>
      </p:sp>
      <p:sp>
        <p:nvSpPr>
          <p:cNvPr id="3" name="Tijdelijke aanduiding voor inhoud 2"/>
          <p:cNvSpPr>
            <a:spLocks noGrp="1"/>
          </p:cNvSpPr>
          <p:nvPr>
            <p:ph idx="1"/>
          </p:nvPr>
        </p:nvSpPr>
        <p:spPr>
          <a:xfrm>
            <a:off x="1371600" y="1428750"/>
            <a:ext cx="9888583" cy="679269"/>
          </a:xfrm>
        </p:spPr>
        <p:txBody>
          <a:bodyPr/>
          <a:lstStyle/>
          <a:p>
            <a:r>
              <a:rPr lang="nl-NL" dirty="0" smtClean="0"/>
              <a:t>Als we het woordje recht horen denken wij natuurlijk aan onze rechten, aan de tweede kamer en natuurlijk aan de minister president Mark Rutte. </a:t>
            </a:r>
            <a:endParaRPr lang="nl-NL" dirty="0"/>
          </a:p>
        </p:txBody>
      </p:sp>
      <p:pic>
        <p:nvPicPr>
          <p:cNvPr id="4" name="DEBAT_ Rutte en Wilders over vrouw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7907" y="2269673"/>
            <a:ext cx="6949442" cy="3909061"/>
          </a:xfrm>
          <a:prstGeom prst="rect">
            <a:avLst/>
          </a:prstGeom>
        </p:spPr>
      </p:pic>
    </p:spTree>
    <p:extLst>
      <p:ext uri="{BB962C8B-B14F-4D97-AF65-F5344CB8AC3E}">
        <p14:creationId xmlns:p14="http://schemas.microsoft.com/office/powerpoint/2010/main" val="846773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recht?</a:t>
            </a:r>
            <a:endParaRPr lang="nl-NL" dirty="0"/>
          </a:p>
        </p:txBody>
      </p:sp>
      <p:pic>
        <p:nvPicPr>
          <p:cNvPr id="4" name="Wéér stapt Volkert van der Graaf naar de rechter_  - RTL NIEUW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1600" y="1724298"/>
            <a:ext cx="8098971" cy="4555292"/>
          </a:xfrm>
        </p:spPr>
      </p:pic>
      <p:sp>
        <p:nvSpPr>
          <p:cNvPr id="5" name="Tekstvak 4"/>
          <p:cNvSpPr txBox="1"/>
          <p:nvPr/>
        </p:nvSpPr>
        <p:spPr>
          <a:xfrm>
            <a:off x="9470571" y="1854926"/>
            <a:ext cx="2721429" cy="923330"/>
          </a:xfrm>
          <a:prstGeom prst="rect">
            <a:avLst/>
          </a:prstGeom>
          <a:noFill/>
        </p:spPr>
        <p:txBody>
          <a:bodyPr wrap="square" rtlCol="0">
            <a:spAutoFit/>
          </a:bodyPr>
          <a:lstStyle/>
          <a:p>
            <a:pPr marL="285750" indent="-285750">
              <a:buFont typeface="Wingdings" charset="2"/>
              <a:buChar char="Ø"/>
            </a:pPr>
            <a:r>
              <a:rPr lang="nl-NL" dirty="0" smtClean="0"/>
              <a:t>Wat vinden jullie van de uitspraak van de rechter?</a:t>
            </a:r>
            <a:endParaRPr lang="nl-NL" dirty="0"/>
          </a:p>
        </p:txBody>
      </p:sp>
    </p:spTree>
    <p:extLst>
      <p:ext uri="{BB962C8B-B14F-4D97-AF65-F5344CB8AC3E}">
        <p14:creationId xmlns:p14="http://schemas.microsoft.com/office/powerpoint/2010/main" val="1493725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recht?</a:t>
            </a:r>
            <a:endParaRPr lang="nl-NL" dirty="0"/>
          </a:p>
        </p:txBody>
      </p:sp>
      <p:sp>
        <p:nvSpPr>
          <p:cNvPr id="3" name="Tijdelijke aanduiding voor inhoud 2"/>
          <p:cNvSpPr>
            <a:spLocks noGrp="1"/>
          </p:cNvSpPr>
          <p:nvPr>
            <p:ph idx="1"/>
          </p:nvPr>
        </p:nvSpPr>
        <p:spPr>
          <a:xfrm>
            <a:off x="1371600" y="1655379"/>
            <a:ext cx="9601200" cy="4356538"/>
          </a:xfrm>
        </p:spPr>
        <p:txBody>
          <a:bodyPr>
            <a:normAutofit lnSpcReduction="10000"/>
          </a:bodyPr>
          <a:lstStyle/>
          <a:p>
            <a:r>
              <a:rPr lang="nl-NL" dirty="0" smtClean="0"/>
              <a:t>Het recht bestaat uit regels die afkomstig zijn van de staatsoverheid en waar de bevolking zich aan moet houden. Deze regels gelden voor iedereen. Deze regels staan in het </a:t>
            </a:r>
            <a:r>
              <a:rPr lang="nl-NL" b="1" dirty="0" smtClean="0"/>
              <a:t>wetboek </a:t>
            </a:r>
            <a:r>
              <a:rPr lang="nl-NL" dirty="0" smtClean="0"/>
              <a:t>geschreven. Je kan dan hierbij denken aan: niet door rood rijden, niet discrimineren, geen geweld gebruiken, etc. </a:t>
            </a:r>
          </a:p>
          <a:p>
            <a:r>
              <a:rPr lang="nl-NL" dirty="0" smtClean="0"/>
              <a:t>Regels hoeven niet alleen in je nadeel te werken. Doordat er regels zijn worden de mensen ook beschermd. Je kan dan hierbij denken aan arbeidsrecht, huurrecht, personen- en familie recht, etc.</a:t>
            </a:r>
          </a:p>
          <a:p>
            <a:r>
              <a:rPr lang="nl-NL" dirty="0" smtClean="0"/>
              <a:t>Waar vinden we het recht nou eigenlijk? Hieronder zien jullie een aantal rechtsbronnen:</a:t>
            </a:r>
          </a:p>
          <a:p>
            <a:pPr lvl="1"/>
            <a:r>
              <a:rPr lang="nl-NL" i="0" u="sng" dirty="0" smtClean="0"/>
              <a:t>De wet</a:t>
            </a:r>
          </a:p>
          <a:p>
            <a:pPr lvl="1"/>
            <a:r>
              <a:rPr lang="nl-NL" i="0" u="sng" dirty="0" smtClean="0"/>
              <a:t>Het verdrag</a:t>
            </a:r>
          </a:p>
          <a:p>
            <a:pPr lvl="1"/>
            <a:r>
              <a:rPr lang="nl-NL" i="0" u="sng" dirty="0" smtClean="0"/>
              <a:t>De jurisprudentie </a:t>
            </a:r>
          </a:p>
          <a:p>
            <a:pPr lvl="1"/>
            <a:r>
              <a:rPr lang="nl-NL" i="0" u="sng" dirty="0" smtClean="0"/>
              <a:t>De gewoonte</a:t>
            </a:r>
          </a:p>
        </p:txBody>
      </p:sp>
    </p:spTree>
    <p:extLst>
      <p:ext uri="{BB962C8B-B14F-4D97-AF65-F5344CB8AC3E}">
        <p14:creationId xmlns:p14="http://schemas.microsoft.com/office/powerpoint/2010/main" val="252410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recht</a:t>
            </a:r>
            <a:endParaRPr lang="nl-NL" dirty="0"/>
          </a:p>
        </p:txBody>
      </p:sp>
      <p:sp>
        <p:nvSpPr>
          <p:cNvPr id="3" name="Tijdelijke aanduiding voor inhoud 2"/>
          <p:cNvSpPr>
            <a:spLocks noGrp="1"/>
          </p:cNvSpPr>
          <p:nvPr>
            <p:ph idx="1"/>
          </p:nvPr>
        </p:nvSpPr>
        <p:spPr>
          <a:xfrm>
            <a:off x="973877" y="1632856"/>
            <a:ext cx="10985863" cy="5225144"/>
          </a:xfrm>
        </p:spPr>
        <p:txBody>
          <a:bodyPr>
            <a:normAutofit/>
          </a:bodyPr>
          <a:lstStyle/>
          <a:p>
            <a:r>
              <a:rPr lang="nl-NL" dirty="0" smtClean="0"/>
              <a:t>Geef aan of er sprake is van een overtreding of geen overtreding </a:t>
            </a:r>
          </a:p>
          <a:p>
            <a:pPr marL="457200" indent="-457200">
              <a:buFont typeface="+mj-lt"/>
              <a:buAutoNum type="arabicPeriod"/>
            </a:pPr>
            <a:r>
              <a:rPr lang="nl-NL" dirty="0" smtClean="0"/>
              <a:t>Samir rijdt door rood bij een stoplicht.</a:t>
            </a:r>
          </a:p>
          <a:p>
            <a:pPr marL="457200" indent="-457200">
              <a:buFont typeface="+mj-lt"/>
              <a:buAutoNum type="arabicPeriod"/>
            </a:pPr>
            <a:r>
              <a:rPr lang="nl-NL" dirty="0" smtClean="0"/>
              <a:t>Farah slaat haar vriendin omdat zij ruzie hebben.</a:t>
            </a:r>
          </a:p>
          <a:p>
            <a:pPr marL="457200" indent="-457200">
              <a:buFont typeface="+mj-lt"/>
              <a:buAutoNum type="arabicPeriod"/>
            </a:pPr>
            <a:r>
              <a:rPr lang="nl-NL" dirty="0" smtClean="0"/>
              <a:t>Klara is na 21:00 buiten om haar hond uit te laten ondanks dat er sprake is van een avondklok.</a:t>
            </a:r>
          </a:p>
          <a:p>
            <a:pPr marL="457200" indent="-457200">
              <a:buFont typeface="+mj-lt"/>
              <a:buAutoNum type="arabicPeriod"/>
            </a:pPr>
            <a:r>
              <a:rPr lang="nl-NL" dirty="0" smtClean="0"/>
              <a:t>De hond van Peter bijt een andere hond door agressie.</a:t>
            </a:r>
          </a:p>
          <a:p>
            <a:pPr marL="457200" indent="-457200">
              <a:buFont typeface="+mj-lt"/>
              <a:buAutoNum type="arabicPeriod"/>
            </a:pPr>
            <a:r>
              <a:rPr lang="nl-NL" dirty="0" smtClean="0"/>
              <a:t>Jeroen is 13 jaar en steelt snoep van de supermarkt.</a:t>
            </a:r>
          </a:p>
          <a:p>
            <a:pPr marL="457200" indent="-457200">
              <a:buFont typeface="+mj-lt"/>
              <a:buAutoNum type="arabicPeriod"/>
            </a:pPr>
            <a:r>
              <a:rPr lang="nl-NL" dirty="0" smtClean="0"/>
              <a:t>Laura is vergeten in te checken met haar OV-chipkaart ondanks dat zij een studentenreisproduct heeft.</a:t>
            </a:r>
          </a:p>
          <a:p>
            <a:pPr marL="457200" indent="-457200">
              <a:buFont typeface="+mj-lt"/>
              <a:buAutoNum type="arabicPeriod"/>
            </a:pPr>
            <a:r>
              <a:rPr lang="nl-NL" dirty="0" smtClean="0"/>
              <a:t>Sara heeft het examen gestolen van de docent die op het bureau lag.</a:t>
            </a:r>
          </a:p>
          <a:p>
            <a:pPr marL="457200" indent="-457200">
              <a:buFont typeface="+mj-lt"/>
              <a:buAutoNum type="arabicPeriod"/>
            </a:pPr>
            <a:r>
              <a:rPr lang="nl-NL" dirty="0" err="1" smtClean="0"/>
              <a:t>Rabia</a:t>
            </a:r>
            <a:r>
              <a:rPr lang="nl-NL" dirty="0" smtClean="0"/>
              <a:t> heeft tijdens haar pauze eten uit de winkel gepakt en rekent het later af.</a:t>
            </a:r>
          </a:p>
          <a:p>
            <a:pPr marL="457200" indent="-457200">
              <a:buFont typeface="+mj-lt"/>
              <a:buAutoNum type="arabicPeriod"/>
            </a:pPr>
            <a:r>
              <a:rPr lang="nl-NL" dirty="0" smtClean="0"/>
              <a:t>De jongeren zijn de straat op gegaan om te rellen tegen de avondklok.</a:t>
            </a:r>
          </a:p>
          <a:p>
            <a:pPr marL="457200" indent="-457200">
              <a:buFont typeface="+mj-lt"/>
              <a:buAutoNum type="arabicPeriod"/>
            </a:pPr>
            <a:r>
              <a:rPr lang="nl-NL" dirty="0" err="1" smtClean="0"/>
              <a:t>Badr</a:t>
            </a:r>
            <a:r>
              <a:rPr lang="nl-NL" dirty="0" smtClean="0"/>
              <a:t> Hari en Rico Verhoeven hebben gevochten in de boksring.</a:t>
            </a:r>
          </a:p>
          <a:p>
            <a:pPr marL="457200" indent="-457200">
              <a:buFont typeface="+mj-lt"/>
              <a:buAutoNum type="arabicPeriod"/>
            </a:pPr>
            <a:endParaRPr lang="nl-NL" dirty="0" smtClean="0"/>
          </a:p>
          <a:p>
            <a:pPr marL="457200" indent="-457200">
              <a:buFont typeface="+mj-lt"/>
              <a:buAutoNum type="arabicPeriod"/>
            </a:pPr>
            <a:endParaRPr lang="nl-NL" dirty="0"/>
          </a:p>
        </p:txBody>
      </p:sp>
    </p:spTree>
    <p:extLst>
      <p:ext uri="{BB962C8B-B14F-4D97-AF65-F5344CB8AC3E}">
        <p14:creationId xmlns:p14="http://schemas.microsoft.com/office/powerpoint/2010/main" val="40290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Functies van recht</a:t>
            </a:r>
            <a:endParaRPr lang="nl-NL" dirty="0"/>
          </a:p>
        </p:txBody>
      </p:sp>
      <p:sp>
        <p:nvSpPr>
          <p:cNvPr id="3" name="Tijdelijke aanduiding voor inhoud 2"/>
          <p:cNvSpPr>
            <a:spLocks noGrp="1"/>
          </p:cNvSpPr>
          <p:nvPr>
            <p:ph idx="1"/>
          </p:nvPr>
        </p:nvSpPr>
        <p:spPr>
          <a:xfrm>
            <a:off x="1247503" y="1737360"/>
            <a:ext cx="9849394" cy="4572000"/>
          </a:xfrm>
        </p:spPr>
        <p:txBody>
          <a:bodyPr/>
          <a:lstStyle/>
          <a:p>
            <a:r>
              <a:rPr lang="nl-NL" dirty="0" smtClean="0"/>
              <a:t>Bekijk het onderstaande filmpje van minuut 11:20 t/m 12:00.</a:t>
            </a:r>
          </a:p>
          <a:p>
            <a:r>
              <a:rPr lang="nl-NL" dirty="0">
                <a:hlinkClick r:id="rId2"/>
              </a:rPr>
              <a:t>https://</a:t>
            </a:r>
            <a:r>
              <a:rPr lang="nl-NL" dirty="0" smtClean="0">
                <a:hlinkClick r:id="rId2"/>
              </a:rPr>
              <a:t>www.youtube.com/watch?v=BxADMi6N94c</a:t>
            </a:r>
            <a:endParaRPr lang="nl-NL" dirty="0" smtClean="0"/>
          </a:p>
          <a:p>
            <a:endParaRPr lang="nl-NL" dirty="0"/>
          </a:p>
          <a:p>
            <a:pPr marL="457200" indent="-457200">
              <a:buFont typeface="+mj-lt"/>
              <a:buAutoNum type="arabicPeriod"/>
            </a:pPr>
            <a:r>
              <a:rPr lang="nl-NL" dirty="0" smtClean="0"/>
              <a:t>Wat vind jij van burenruzie?</a:t>
            </a:r>
          </a:p>
          <a:p>
            <a:pPr marL="457200" indent="-457200">
              <a:buFont typeface="+mj-lt"/>
              <a:buAutoNum type="arabicPeriod"/>
            </a:pPr>
            <a:r>
              <a:rPr lang="nl-NL" dirty="0" smtClean="0"/>
              <a:t>Wie is er fout bezig in dit korte fragment?</a:t>
            </a:r>
          </a:p>
          <a:p>
            <a:pPr marL="457200" indent="-457200">
              <a:buFont typeface="+mj-lt"/>
              <a:buAutoNum type="arabicPeriod"/>
            </a:pPr>
            <a:r>
              <a:rPr lang="nl-NL" dirty="0" smtClean="0"/>
              <a:t>Waarom zouden de tegenpartij deze acties willen doen?</a:t>
            </a:r>
          </a:p>
          <a:p>
            <a:pPr marL="457200" indent="-457200">
              <a:buFont typeface="+mj-lt"/>
              <a:buAutoNum type="arabicPeriod"/>
            </a:pPr>
            <a:r>
              <a:rPr lang="nl-NL" dirty="0" smtClean="0"/>
              <a:t>Denk je dat er iets anders speelt dan wat het Syrische gezin zegt?</a:t>
            </a:r>
          </a:p>
          <a:p>
            <a:pPr marL="457200" indent="-457200">
              <a:buFont typeface="+mj-lt"/>
              <a:buAutoNum type="arabicPeriod"/>
            </a:pPr>
            <a:endParaRPr lang="nl-NL" dirty="0"/>
          </a:p>
          <a:p>
            <a:pPr>
              <a:buFont typeface="Wingdings" charset="2"/>
              <a:buChar char="Ø"/>
            </a:pPr>
            <a:r>
              <a:rPr lang="nl-NL" dirty="0" smtClean="0"/>
              <a:t>Zoek op wat een normatieve functie, geschil-oplossende functie, additionele functie en instrumentele functie betekend. Geef ook aan welke functie van toepassing is in het zojuist bekeken filmpje. </a:t>
            </a:r>
            <a:endParaRPr lang="nl-NL" dirty="0"/>
          </a:p>
          <a:p>
            <a:pPr marL="457200" indent="-457200">
              <a:buFont typeface="+mj-lt"/>
              <a:buAutoNum type="arabicPeriod"/>
            </a:pPr>
            <a:endParaRPr lang="nl-NL" dirty="0"/>
          </a:p>
        </p:txBody>
      </p:sp>
    </p:spTree>
    <p:extLst>
      <p:ext uri="{BB962C8B-B14F-4D97-AF65-F5344CB8AC3E}">
        <p14:creationId xmlns:p14="http://schemas.microsoft.com/office/powerpoint/2010/main" val="67042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Bijsnijden">
  <a:themeElements>
    <a:clrScheme name="Bijsnijden">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Bijsnijden">
      <a:majorFont>
        <a:latin typeface="Franklin Gothic Book" panose="020B0503020102020204"/>
        <a:ea typeface=""/>
        <a:cs typeface=""/>
      </a:majorFont>
      <a:minorFont>
        <a:latin typeface="Franklin Gothic Book" panose="020B0503020102020204"/>
        <a:ea typeface=""/>
        <a:cs typeface=""/>
      </a:minorFont>
    </a:fontScheme>
    <a:fmtScheme name="Bijsnijden">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3600</TotalTime>
  <Words>1612</Words>
  <Application>Microsoft Macintosh PowerPoint</Application>
  <PresentationFormat>Breedbeeld</PresentationFormat>
  <Paragraphs>145</Paragraphs>
  <Slides>20</Slides>
  <Notes>3</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20</vt:i4>
      </vt:variant>
    </vt:vector>
  </HeadingPairs>
  <TitlesOfParts>
    <vt:vector size="26" baseType="lpstr">
      <vt:lpstr>Calibri</vt:lpstr>
      <vt:lpstr>CambriaMath</vt:lpstr>
      <vt:lpstr>Franklin Gothic Book</vt:lpstr>
      <vt:lpstr>Wingdings</vt:lpstr>
      <vt:lpstr>Arial</vt:lpstr>
      <vt:lpstr>Bijsnijden</vt:lpstr>
      <vt:lpstr>Arbeidsrecht</vt:lpstr>
      <vt:lpstr>Tijdsindeling</vt:lpstr>
      <vt:lpstr>Leerdoelen</vt:lpstr>
      <vt:lpstr>Wat is recht?</vt:lpstr>
      <vt:lpstr>Wat is recht</vt:lpstr>
      <vt:lpstr>Wat is recht?</vt:lpstr>
      <vt:lpstr>Wat is recht?</vt:lpstr>
      <vt:lpstr>Wat is recht</vt:lpstr>
      <vt:lpstr>Functies van recht</vt:lpstr>
      <vt:lpstr>Functies van het recht:</vt:lpstr>
      <vt:lpstr>Functies van het recht</vt:lpstr>
      <vt:lpstr>Rechtsgebieden </vt:lpstr>
      <vt:lpstr>Rechtsgebieden</vt:lpstr>
      <vt:lpstr>Activerende werkvorm rechtsgebieden</vt:lpstr>
      <vt:lpstr>Activerende werkvorm rechtsgebieden</vt:lpstr>
      <vt:lpstr>Activerende werkvorm scheiding der machten</vt:lpstr>
      <vt:lpstr>Scheiding der machten. </vt:lpstr>
      <vt:lpstr>Opdracht</vt:lpstr>
      <vt:lpstr>Arbeidsrecht</vt:lpstr>
      <vt:lpstr>Afronding</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Arbeidsrecht</dc:title>
  <dc:creator>Funda Sarioglu</dc:creator>
  <cp:lastModifiedBy>Funda Sarioglu</cp:lastModifiedBy>
  <cp:revision>43</cp:revision>
  <dcterms:created xsi:type="dcterms:W3CDTF">2020-09-29T12:03:36Z</dcterms:created>
  <dcterms:modified xsi:type="dcterms:W3CDTF">2021-02-18T22:54:47Z</dcterms:modified>
</cp:coreProperties>
</file>